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  <p:sldId id="266" r:id="rId60"/>
  </p:sldIdLst>
  <p:sldSz cx="18288000" cy="10287000"/>
  <p:notesSz cx="6858000" cy="9144000"/>
  <p:embeddedFontLst>
    <p:embeddedFont>
      <p:font typeface="Anonymous Pro" charset="1" panose="02060609030202000504"/>
      <p:regular r:id="rId6"/>
    </p:embeddedFont>
    <p:embeddedFont>
      <p:font typeface="Anonymous Pro Bold" charset="1" panose="02060809030202000504"/>
      <p:regular r:id="rId7"/>
    </p:embeddedFont>
    <p:embeddedFont>
      <p:font typeface="Anonymous Pro Italics" charset="1" panose="02060609030202000504"/>
      <p:regular r:id="rId8"/>
    </p:embeddedFont>
    <p:embeddedFont>
      <p:font typeface="Anonymous Pro Bold Italics" charset="1" panose="020608090302020005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Nunito Bold" charset="1" panose="00000000000000000000"/>
      <p:regular r:id="rId14"/>
    </p:embeddedFont>
    <p:embeddedFont>
      <p:font typeface="Nunito Bold Bold" charset="1" panose="00000000000000000000"/>
      <p:regular r:id="rId15"/>
    </p:embeddedFont>
    <p:embeddedFont>
      <p:font typeface="Nunito Bold Italics" charset="1" panose="00000000000000000000"/>
      <p:regular r:id="rId16"/>
    </p:embeddedFont>
    <p:embeddedFont>
      <p:font typeface="Nunito Bold Bold Italics" charset="1" panose="00000000000000000000"/>
      <p:regular r:id="rId17"/>
    </p:embeddedFont>
    <p:embeddedFont>
      <p:font typeface="Nunito" charset="1" panose="00000500000000000000"/>
      <p:regular r:id="rId18"/>
    </p:embeddedFont>
    <p:embeddedFont>
      <p:font typeface="Nunito Bold" charset="1" panose="00000800000000000000"/>
      <p:regular r:id="rId19"/>
    </p:embeddedFont>
    <p:embeddedFont>
      <p:font typeface="Nunito Bold Italics" charset="1" panose="00000000000000000000"/>
      <p:regular r:id="rId20"/>
    </p:embeddedFont>
    <p:embeddedFont>
      <p:font typeface="Nunito Light" charset="1" panose="00000400000000000000"/>
      <p:regular r:id="rId21"/>
    </p:embeddedFont>
    <p:embeddedFont>
      <p:font typeface="Nunito Heavy" charset="1" panose="00000000000000000000"/>
      <p:regular r:id="rId22"/>
    </p:embeddedFont>
    <p:embeddedFont>
      <p:font typeface="Nunito Heavy Italics" charset="1" panose="00000000000000000000"/>
      <p:regular r:id="rId23"/>
    </p:embeddedFont>
    <p:embeddedFont>
      <p:font typeface="Cocomat Pro" charset="1" panose="00000500000000000000"/>
      <p:regular r:id="rId24"/>
    </p:embeddedFont>
    <p:embeddedFont>
      <p:font typeface="Cocomat Pro Bold" charset="1" panose="00000700000000000000"/>
      <p:regular r:id="rId25"/>
    </p:embeddedFont>
    <p:embeddedFont>
      <p:font typeface="Cocomat Pro Italics" charset="1" panose="00000500000000000000"/>
      <p:regular r:id="rId26"/>
    </p:embeddedFont>
    <p:embeddedFont>
      <p:font typeface="Cocomat Pro Bold Italics" charset="1" panose="00000700000000000000"/>
      <p:regular r:id="rId27"/>
    </p:embeddedFont>
    <p:embeddedFont>
      <p:font typeface="Cocomat Pro Thin" charset="1" panose="00000200000000000000"/>
      <p:regular r:id="rId28"/>
    </p:embeddedFont>
    <p:embeddedFont>
      <p:font typeface="Cocomat Pro Thin Italics" charset="1" panose="00000200000000000000"/>
      <p:regular r:id="rId29"/>
    </p:embeddedFont>
    <p:embeddedFont>
      <p:font typeface="Cocomat Pro Heavy" charset="1" panose="00000A00000000000000"/>
      <p:regular r:id="rId30"/>
    </p:embeddedFont>
    <p:embeddedFont>
      <p:font typeface="Cocomat Pro Heavy Italics" charset="1" panose="00000A00000000000000"/>
      <p:regular r:id="rId31"/>
    </p:embeddedFont>
    <p:embeddedFont>
      <p:font typeface="Montserrat" charset="1" panose="00000500000000000000"/>
      <p:regular r:id="rId32"/>
    </p:embeddedFont>
    <p:embeddedFont>
      <p:font typeface="Montserrat Bold" charset="1" panose="00000800000000000000"/>
      <p:regular r:id="rId33"/>
    </p:embeddedFont>
    <p:embeddedFont>
      <p:font typeface="Montserrat Italics" charset="1" panose="00000500000000000000"/>
      <p:regular r:id="rId34"/>
    </p:embeddedFont>
    <p:embeddedFont>
      <p:font typeface="Montserrat Bold Italics" charset="1" panose="00000800000000000000"/>
      <p:regular r:id="rId35"/>
    </p:embeddedFont>
    <p:embeddedFont>
      <p:font typeface="Montserrat Thin" charset="1" panose="00000300000000000000"/>
      <p:regular r:id="rId36"/>
    </p:embeddedFont>
    <p:embeddedFont>
      <p:font typeface="Montserrat Thin Italics" charset="1" panose="00000300000000000000"/>
      <p:regular r:id="rId37"/>
    </p:embeddedFont>
    <p:embeddedFont>
      <p:font typeface="Montserrat Extra-Light" charset="1" panose="00000300000000000000"/>
      <p:regular r:id="rId38"/>
    </p:embeddedFont>
    <p:embeddedFont>
      <p:font typeface="Montserrat Extra-Light Italics" charset="1" panose="00000300000000000000"/>
      <p:regular r:id="rId39"/>
    </p:embeddedFont>
    <p:embeddedFont>
      <p:font typeface="Montserrat Light" charset="1" panose="00000400000000000000"/>
      <p:regular r:id="rId40"/>
    </p:embeddedFont>
    <p:embeddedFont>
      <p:font typeface="Montserrat Light Italics" charset="1" panose="00000400000000000000"/>
      <p:regular r:id="rId41"/>
    </p:embeddedFont>
    <p:embeddedFont>
      <p:font typeface="Montserrat Medium" charset="1" panose="00000600000000000000"/>
      <p:regular r:id="rId42"/>
    </p:embeddedFont>
    <p:embeddedFont>
      <p:font typeface="Montserrat Medium Italics" charset="1" panose="00000600000000000000"/>
      <p:regular r:id="rId43"/>
    </p:embeddedFont>
    <p:embeddedFont>
      <p:font typeface="Montserrat Semi-Bold" charset="1" panose="00000700000000000000"/>
      <p:regular r:id="rId44"/>
    </p:embeddedFont>
    <p:embeddedFont>
      <p:font typeface="Montserrat Semi-Bold Italics" charset="1" panose="00000700000000000000"/>
      <p:regular r:id="rId45"/>
    </p:embeddedFont>
    <p:embeddedFont>
      <p:font typeface="Montserrat Ultra-Bold" charset="1" panose="00000900000000000000"/>
      <p:regular r:id="rId46"/>
    </p:embeddedFont>
    <p:embeddedFont>
      <p:font typeface="Montserrat Ultra-Bold Italics" charset="1" panose="00000900000000000000"/>
      <p:regular r:id="rId47"/>
    </p:embeddedFont>
    <p:embeddedFont>
      <p:font typeface="Montserrat Heavy" charset="1" panose="00000A00000000000000"/>
      <p:regular r:id="rId48"/>
    </p:embeddedFont>
    <p:embeddedFont>
      <p:font typeface="Montserrat Heavy Italics" charset="1" panose="00000A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slides/slide1.xml" Type="http://schemas.openxmlformats.org/officeDocument/2006/relationships/slide"/><Relationship Id="rId51" Target="slides/slide2.xml" Type="http://schemas.openxmlformats.org/officeDocument/2006/relationships/slide"/><Relationship Id="rId52" Target="slides/slide3.xml" Type="http://schemas.openxmlformats.org/officeDocument/2006/relationships/slide"/><Relationship Id="rId53" Target="slides/slide4.xml" Type="http://schemas.openxmlformats.org/officeDocument/2006/relationships/slide"/><Relationship Id="rId54" Target="slides/slide5.xml" Type="http://schemas.openxmlformats.org/officeDocument/2006/relationships/slide"/><Relationship Id="rId55" Target="slides/slide6.xml" Type="http://schemas.openxmlformats.org/officeDocument/2006/relationships/slide"/><Relationship Id="rId56" Target="slides/slide7.xml" Type="http://schemas.openxmlformats.org/officeDocument/2006/relationships/slide"/><Relationship Id="rId57" Target="slides/slide8.xml" Type="http://schemas.openxmlformats.org/officeDocument/2006/relationships/slide"/><Relationship Id="rId58" Target="slides/slide9.xml" Type="http://schemas.openxmlformats.org/officeDocument/2006/relationships/slide"/><Relationship Id="rId59" Target="slides/slide10.xml" Type="http://schemas.openxmlformats.org/officeDocument/2006/relationships/slide"/><Relationship Id="rId6" Target="fonts/font6.fntdata" Type="http://schemas.openxmlformats.org/officeDocument/2006/relationships/font"/><Relationship Id="rId60" Target="slides/slide1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https://www.canva.com/design/DAF2xaQO0XY/jsOyqCQAanjj-p7ENTGCzA/edit?utm_content=DAF2xaQO0XY&amp;utm_campaign=designshare&amp;utm_medium=link2&amp;utm_source=sharebutton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https://rdcu.be/dtqiI" TargetMode="External" Type="http://schemas.openxmlformats.org/officeDocument/2006/relationships/hyperlink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jpeg" Type="http://schemas.openxmlformats.org/officeDocument/2006/relationships/image"/><Relationship Id="rId13" Target="../media/image39.jpeg" Type="http://schemas.openxmlformats.org/officeDocument/2006/relationships/image"/><Relationship Id="rId14" Target="../media/image40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613006">
            <a:off x="-5469016" y="3572185"/>
            <a:ext cx="13865152" cy="15011484"/>
          </a:xfrm>
          <a:custGeom>
            <a:avLst/>
            <a:gdLst/>
            <a:ahLst/>
            <a:cxnLst/>
            <a:rect r="r" b="b" t="t" l="l"/>
            <a:pathLst>
              <a:path h="15011484" w="13865152">
                <a:moveTo>
                  <a:pt x="0" y="0"/>
                </a:moveTo>
                <a:lnTo>
                  <a:pt x="13865152" y="0"/>
                </a:lnTo>
                <a:lnTo>
                  <a:pt x="13865152" y="15011484"/>
                </a:lnTo>
                <a:lnTo>
                  <a:pt x="0" y="15011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76981" y="0"/>
            <a:ext cx="6211019" cy="4114800"/>
          </a:xfrm>
          <a:custGeom>
            <a:avLst/>
            <a:gdLst/>
            <a:ahLst/>
            <a:cxnLst/>
            <a:rect r="r" b="b" t="t" l="l"/>
            <a:pathLst>
              <a:path h="4114800" w="6211019">
                <a:moveTo>
                  <a:pt x="0" y="0"/>
                </a:moveTo>
                <a:lnTo>
                  <a:pt x="6211019" y="0"/>
                </a:lnTo>
                <a:lnTo>
                  <a:pt x="62110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4614281" cy="3933674"/>
          </a:xfrm>
          <a:custGeom>
            <a:avLst/>
            <a:gdLst/>
            <a:ahLst/>
            <a:cxnLst/>
            <a:rect r="r" b="b" t="t" l="l"/>
            <a:pathLst>
              <a:path h="3933674" w="4614281">
                <a:moveTo>
                  <a:pt x="0" y="0"/>
                </a:moveTo>
                <a:lnTo>
                  <a:pt x="4614281" y="0"/>
                </a:lnTo>
                <a:lnTo>
                  <a:pt x="4614281" y="3933674"/>
                </a:lnTo>
                <a:lnTo>
                  <a:pt x="0" y="3933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60799" y="7526634"/>
            <a:ext cx="2927201" cy="3021627"/>
          </a:xfrm>
          <a:custGeom>
            <a:avLst/>
            <a:gdLst/>
            <a:ahLst/>
            <a:cxnLst/>
            <a:rect r="r" b="b" t="t" l="l"/>
            <a:pathLst>
              <a:path h="3021627" w="2927201">
                <a:moveTo>
                  <a:pt x="0" y="0"/>
                </a:moveTo>
                <a:lnTo>
                  <a:pt x="2927201" y="0"/>
                </a:lnTo>
                <a:lnTo>
                  <a:pt x="2927201" y="3021627"/>
                </a:lnTo>
                <a:lnTo>
                  <a:pt x="0" y="30216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38412" y="3973533"/>
            <a:ext cx="13411176" cy="304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9600">
                <a:solidFill>
                  <a:srgbClr val="2D799C"/>
                </a:solidFill>
                <a:latin typeface="Anonymous Pro Bold"/>
              </a:rPr>
              <a:t>SKIN LESION DETECTION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30514" y="7155159"/>
            <a:ext cx="11426973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5C3224"/>
                </a:solidFill>
                <a:latin typeface="Anonymous Pro Bold"/>
              </a:rPr>
              <a:t>#Computing4Medicine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6172200"/>
            <a:ext cx="5127477" cy="4114800"/>
          </a:xfrm>
          <a:custGeom>
            <a:avLst/>
            <a:gdLst/>
            <a:ahLst/>
            <a:cxnLst/>
            <a:rect r="r" b="b" t="t" l="l"/>
            <a:pathLst>
              <a:path h="4114800" w="5127477">
                <a:moveTo>
                  <a:pt x="0" y="0"/>
                </a:moveTo>
                <a:lnTo>
                  <a:pt x="5127477" y="0"/>
                </a:lnTo>
                <a:lnTo>
                  <a:pt x="51274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14988" y="2318928"/>
            <a:ext cx="9658023" cy="171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44"/>
              </a:lnSpc>
            </a:pPr>
            <a:r>
              <a:rPr lang="en-US" sz="10031">
                <a:solidFill>
                  <a:srgbClr val="72C5EB"/>
                </a:solidFill>
                <a:latin typeface="Nunito Bold Bold"/>
              </a:rPr>
              <a:t>LesionLens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6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6037" y="1297403"/>
            <a:ext cx="7412768" cy="6566952"/>
          </a:xfrm>
          <a:custGeom>
            <a:avLst/>
            <a:gdLst/>
            <a:ahLst/>
            <a:cxnLst/>
            <a:rect r="r" b="b" t="t" l="l"/>
            <a:pathLst>
              <a:path h="6566952" w="7412768">
                <a:moveTo>
                  <a:pt x="0" y="0"/>
                </a:moveTo>
                <a:lnTo>
                  <a:pt x="7412767" y="0"/>
                </a:lnTo>
                <a:lnTo>
                  <a:pt x="7412767" y="6566952"/>
                </a:lnTo>
                <a:lnTo>
                  <a:pt x="0" y="6566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79110" y="302508"/>
            <a:ext cx="10529779" cy="567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600">
                <a:solidFill>
                  <a:srgbClr val="0075B2"/>
                </a:solidFill>
                <a:latin typeface="Nunito Bold Bold"/>
              </a:rPr>
              <a:t>DISTRIBUTION OF DISEASE OVER GENDER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752115" y="1297403"/>
            <a:ext cx="8507185" cy="8393882"/>
          </a:xfrm>
          <a:custGeom>
            <a:avLst/>
            <a:gdLst/>
            <a:ahLst/>
            <a:cxnLst/>
            <a:rect r="r" b="b" t="t" l="l"/>
            <a:pathLst>
              <a:path h="8393882" w="8507185">
                <a:moveTo>
                  <a:pt x="0" y="0"/>
                </a:moveTo>
                <a:lnTo>
                  <a:pt x="8507185" y="0"/>
                </a:lnTo>
                <a:lnTo>
                  <a:pt x="8507185" y="8393882"/>
                </a:lnTo>
                <a:lnTo>
                  <a:pt x="0" y="8393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85627">
            <a:off x="8446768" y="-1488454"/>
            <a:ext cx="15953106" cy="13516632"/>
          </a:xfrm>
          <a:custGeom>
            <a:avLst/>
            <a:gdLst/>
            <a:ahLst/>
            <a:cxnLst/>
            <a:rect r="r" b="b" t="t" l="l"/>
            <a:pathLst>
              <a:path h="13516632" w="15953106">
                <a:moveTo>
                  <a:pt x="0" y="0"/>
                </a:moveTo>
                <a:lnTo>
                  <a:pt x="15953107" y="0"/>
                </a:lnTo>
                <a:lnTo>
                  <a:pt x="15953107" y="13516631"/>
                </a:lnTo>
                <a:lnTo>
                  <a:pt x="0" y="13516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12279">
            <a:off x="15235726" y="-4682119"/>
            <a:ext cx="7708051" cy="8345331"/>
          </a:xfrm>
          <a:custGeom>
            <a:avLst/>
            <a:gdLst/>
            <a:ahLst/>
            <a:cxnLst/>
            <a:rect r="r" b="b" t="t" l="l"/>
            <a:pathLst>
              <a:path h="8345331" w="7708051">
                <a:moveTo>
                  <a:pt x="0" y="0"/>
                </a:moveTo>
                <a:lnTo>
                  <a:pt x="7708051" y="0"/>
                </a:lnTo>
                <a:lnTo>
                  <a:pt x="7708051" y="8345331"/>
                </a:lnTo>
                <a:lnTo>
                  <a:pt x="0" y="8345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338642"/>
            <a:ext cx="9685940" cy="1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4"/>
              </a:lnSpc>
            </a:pPr>
            <a:r>
              <a:rPr lang="en-US" sz="8499">
                <a:solidFill>
                  <a:srgbClr val="2D799C"/>
                </a:solidFill>
                <a:latin typeface="Nunito Bold Bold"/>
              </a:rPr>
              <a:t>THANKING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588600">
            <a:off x="-3254820" y="-4702591"/>
            <a:ext cx="7540651" cy="8164091"/>
          </a:xfrm>
          <a:custGeom>
            <a:avLst/>
            <a:gdLst/>
            <a:ahLst/>
            <a:cxnLst/>
            <a:rect r="r" b="b" t="t" l="l"/>
            <a:pathLst>
              <a:path h="8164091" w="7540651">
                <a:moveTo>
                  <a:pt x="0" y="0"/>
                </a:moveTo>
                <a:lnTo>
                  <a:pt x="7540651" y="0"/>
                </a:lnTo>
                <a:lnTo>
                  <a:pt x="7540651" y="8164091"/>
                </a:lnTo>
                <a:lnTo>
                  <a:pt x="0" y="8164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97204" y="3217187"/>
            <a:ext cx="8388720" cy="4995672"/>
            <a:chOff x="0" y="0"/>
            <a:chExt cx="2209375" cy="13157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09375" cy="1315732"/>
            </a:xfrm>
            <a:custGeom>
              <a:avLst/>
              <a:gdLst/>
              <a:ahLst/>
              <a:cxnLst/>
              <a:rect r="r" b="b" t="t" l="l"/>
              <a:pathLst>
                <a:path h="1315732" w="2209375">
                  <a:moveTo>
                    <a:pt x="11075" y="0"/>
                  </a:moveTo>
                  <a:lnTo>
                    <a:pt x="2198300" y="0"/>
                  </a:lnTo>
                  <a:cubicBezTo>
                    <a:pt x="2201237" y="0"/>
                    <a:pt x="2204054" y="1167"/>
                    <a:pt x="2206131" y="3244"/>
                  </a:cubicBezTo>
                  <a:cubicBezTo>
                    <a:pt x="2208208" y="5321"/>
                    <a:pt x="2209375" y="8138"/>
                    <a:pt x="2209375" y="11075"/>
                  </a:cubicBezTo>
                  <a:lnTo>
                    <a:pt x="2209375" y="1304658"/>
                  </a:lnTo>
                  <a:cubicBezTo>
                    <a:pt x="2209375" y="1307595"/>
                    <a:pt x="2208208" y="1310412"/>
                    <a:pt x="2206131" y="1312489"/>
                  </a:cubicBezTo>
                  <a:cubicBezTo>
                    <a:pt x="2204054" y="1314566"/>
                    <a:pt x="2201237" y="1315732"/>
                    <a:pt x="2198300" y="1315732"/>
                  </a:cubicBezTo>
                  <a:lnTo>
                    <a:pt x="11075" y="1315732"/>
                  </a:lnTo>
                  <a:cubicBezTo>
                    <a:pt x="8138" y="1315732"/>
                    <a:pt x="5321" y="1314566"/>
                    <a:pt x="3244" y="1312489"/>
                  </a:cubicBezTo>
                  <a:cubicBezTo>
                    <a:pt x="1167" y="1310412"/>
                    <a:pt x="0" y="1307595"/>
                    <a:pt x="0" y="1304658"/>
                  </a:cubicBezTo>
                  <a:lnTo>
                    <a:pt x="0" y="11075"/>
                  </a:lnTo>
                  <a:cubicBezTo>
                    <a:pt x="0" y="8138"/>
                    <a:pt x="1167" y="5321"/>
                    <a:pt x="3244" y="3244"/>
                  </a:cubicBezTo>
                  <a:cubicBezTo>
                    <a:pt x="5321" y="1167"/>
                    <a:pt x="8138" y="0"/>
                    <a:pt x="11075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2209375" cy="1391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sz="3899">
                  <a:solidFill>
                    <a:srgbClr val="05066D"/>
                  </a:solidFill>
                  <a:latin typeface="Nunito Bold"/>
                </a:rPr>
                <a:t>Aniket Malik</a:t>
              </a:r>
            </a:p>
            <a:p>
              <a:pPr algn="ctr">
                <a:lnSpc>
                  <a:spcPts val="5459"/>
                </a:lnSpc>
              </a:pPr>
              <a:r>
                <a:rPr lang="en-US" sz="3899">
                  <a:solidFill>
                    <a:srgbClr val="05066D"/>
                  </a:solidFill>
                  <a:latin typeface="Nunito Bold"/>
                </a:rPr>
                <a:t>Dhruv Sood</a:t>
              </a:r>
            </a:p>
            <a:p>
              <a:pPr algn="ctr">
                <a:lnSpc>
                  <a:spcPts val="5459"/>
                </a:lnSpc>
              </a:pPr>
              <a:r>
                <a:rPr lang="en-US" sz="3899">
                  <a:solidFill>
                    <a:srgbClr val="05066D"/>
                  </a:solidFill>
                  <a:latin typeface="Nunito Bold"/>
                </a:rPr>
                <a:t>Divyam Khorwal</a:t>
              </a:r>
            </a:p>
            <a:p>
              <a:pPr algn="ctr">
                <a:lnSpc>
                  <a:spcPts val="5459"/>
                </a:lnSpc>
              </a:pPr>
              <a:r>
                <a:rPr lang="en-US" sz="3899">
                  <a:solidFill>
                    <a:srgbClr val="05066D"/>
                  </a:solidFill>
                  <a:latin typeface="Nunito Bold"/>
                </a:rPr>
                <a:t>Hardik Singh</a:t>
              </a:r>
            </a:p>
            <a:p>
              <a:pPr algn="ctr">
                <a:lnSpc>
                  <a:spcPts val="5459"/>
                </a:lnSpc>
              </a:pPr>
              <a:r>
                <a:rPr lang="en-US" sz="3899">
                  <a:solidFill>
                    <a:srgbClr val="05066D"/>
                  </a:solidFill>
                  <a:latin typeface="Nunito Bold"/>
                </a:rPr>
                <a:t>Himanshu Shekhar</a:t>
              </a:r>
            </a:p>
            <a:p>
              <a:pPr algn="ctr">
                <a:lnSpc>
                  <a:spcPts val="5459"/>
                </a:lnSpc>
              </a:pPr>
              <a:r>
                <a:rPr lang="en-US" sz="3899">
                  <a:solidFill>
                    <a:srgbClr val="05066D"/>
                  </a:solidFill>
                  <a:latin typeface="Nunito Bold"/>
                </a:rPr>
                <a:t>Kartik Bansal</a:t>
              </a:r>
            </a:p>
            <a:p>
              <a:pPr algn="ctr">
                <a:lnSpc>
                  <a:spcPts val="5459"/>
                </a:lnSpc>
              </a:pPr>
              <a:r>
                <a:rPr lang="en-US" sz="3899">
                  <a:solidFill>
                    <a:srgbClr val="05066D"/>
                  </a:solidFill>
                  <a:latin typeface="Nunito Bold"/>
                </a:rPr>
                <a:t>Siddharth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099249" y="707675"/>
            <a:ext cx="2742213" cy="2646236"/>
          </a:xfrm>
          <a:custGeom>
            <a:avLst/>
            <a:gdLst/>
            <a:ahLst/>
            <a:cxnLst/>
            <a:rect r="r" b="b" t="t" l="l"/>
            <a:pathLst>
              <a:path h="2646236" w="2742213">
                <a:moveTo>
                  <a:pt x="0" y="0"/>
                </a:moveTo>
                <a:lnTo>
                  <a:pt x="2742213" y="0"/>
                </a:lnTo>
                <a:lnTo>
                  <a:pt x="2742213" y="2646235"/>
                </a:lnTo>
                <a:lnTo>
                  <a:pt x="0" y="26462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85122" y="4614944"/>
            <a:ext cx="4335734" cy="4643356"/>
          </a:xfrm>
          <a:custGeom>
            <a:avLst/>
            <a:gdLst/>
            <a:ahLst/>
            <a:cxnLst/>
            <a:rect r="r" b="b" t="t" l="l"/>
            <a:pathLst>
              <a:path h="4643356" w="4335734">
                <a:moveTo>
                  <a:pt x="0" y="0"/>
                </a:moveTo>
                <a:lnTo>
                  <a:pt x="4335733" y="0"/>
                </a:lnTo>
                <a:lnTo>
                  <a:pt x="4335733" y="4643356"/>
                </a:lnTo>
                <a:lnTo>
                  <a:pt x="0" y="46433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53074" y="8678528"/>
            <a:ext cx="2343706" cy="695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56"/>
              </a:lnSpc>
            </a:pPr>
            <a:r>
              <a:rPr lang="en-US" sz="4111" u="sng">
                <a:solidFill>
                  <a:srgbClr val="0075B2"/>
                </a:solidFill>
                <a:latin typeface="Nunito Bold"/>
                <a:hlinkClick r:id="rId9" tooltip="https://www.canva.com/design/DAF2xaQO0XY/jsOyqCQAanjj-p7ENTGCzA/edit?utm_content=DAF2xaQO0XY&amp;utm_campaign=designshare&amp;utm_medium=link2&amp;utm_source=sharebutton"/>
              </a:rPr>
              <a:t>PPT Link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9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11791" y="1762829"/>
            <a:ext cx="7041036" cy="97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50"/>
              </a:lnSpc>
            </a:pPr>
            <a:r>
              <a:rPr lang="en-US" sz="6200">
                <a:solidFill>
                  <a:srgbClr val="FFC9B3"/>
                </a:solidFill>
                <a:latin typeface="Nunito Bold Bold"/>
              </a:rPr>
              <a:t>PREVIOUS TOPIC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93702" y="3067050"/>
            <a:ext cx="11308023" cy="499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9"/>
              </a:lnSpc>
            </a:pPr>
            <a:r>
              <a:rPr lang="en-US" sz="3549">
                <a:solidFill>
                  <a:srgbClr val="FFFFFF"/>
                </a:solidFill>
                <a:latin typeface="Nunito Bold"/>
              </a:rPr>
              <a:t>W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e aimed to design and implement a comprehensive solution tailored to novice doctors and medical students undergoing practical training, helping them perform accurate diagnosis and medication on the bas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is of symptom analysis. Uti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lizing the power of computing in medicine, machine learning and data analysis, we aimed to enhance their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 a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b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i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l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it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y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 t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o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 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prov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i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d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e 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qu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a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lit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y 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h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eal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thcare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 se</a:t>
            </a:r>
            <a:r>
              <a:rPr lang="en-US" sz="3549">
                <a:solidFill>
                  <a:srgbClr val="FFFFFF"/>
                </a:solidFill>
                <a:latin typeface="Nunito Bold"/>
              </a:rPr>
              <a:t>rvices.</a:t>
            </a:r>
            <a:r>
              <a:rPr lang="en-US" sz="3549">
                <a:solidFill>
                  <a:srgbClr val="FFC9B3"/>
                </a:solidFill>
                <a:latin typeface="Nunito Bold"/>
              </a:rPr>
              <a:t>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816066">
            <a:off x="10123210" y="-1731802"/>
            <a:ext cx="16888561" cy="14309217"/>
          </a:xfrm>
          <a:custGeom>
            <a:avLst/>
            <a:gdLst/>
            <a:ahLst/>
            <a:cxnLst/>
            <a:rect r="r" b="b" t="t" l="l"/>
            <a:pathLst>
              <a:path h="14309217" w="16888561">
                <a:moveTo>
                  <a:pt x="0" y="0"/>
                </a:moveTo>
                <a:lnTo>
                  <a:pt x="16888561" y="0"/>
                </a:lnTo>
                <a:lnTo>
                  <a:pt x="16888561" y="14309217"/>
                </a:lnTo>
                <a:lnTo>
                  <a:pt x="0" y="14309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24296">
            <a:off x="15750677" y="-98753"/>
            <a:ext cx="2143032" cy="1971589"/>
          </a:xfrm>
          <a:custGeom>
            <a:avLst/>
            <a:gdLst/>
            <a:ahLst/>
            <a:cxnLst/>
            <a:rect r="r" b="b" t="t" l="l"/>
            <a:pathLst>
              <a:path h="1971589" w="2143032">
                <a:moveTo>
                  <a:pt x="0" y="0"/>
                </a:moveTo>
                <a:lnTo>
                  <a:pt x="2143032" y="0"/>
                </a:lnTo>
                <a:lnTo>
                  <a:pt x="2143032" y="1971589"/>
                </a:lnTo>
                <a:lnTo>
                  <a:pt x="0" y="1971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047205">
            <a:off x="14185748" y="6008283"/>
            <a:ext cx="9043410" cy="9791094"/>
          </a:xfrm>
          <a:custGeom>
            <a:avLst/>
            <a:gdLst/>
            <a:ahLst/>
            <a:cxnLst/>
            <a:rect r="r" b="b" t="t" l="l"/>
            <a:pathLst>
              <a:path h="9791094" w="9043410">
                <a:moveTo>
                  <a:pt x="0" y="0"/>
                </a:moveTo>
                <a:lnTo>
                  <a:pt x="9043410" y="0"/>
                </a:lnTo>
                <a:lnTo>
                  <a:pt x="9043410" y="9791093"/>
                </a:lnTo>
                <a:lnTo>
                  <a:pt x="0" y="9791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9782">
            <a:off x="16578098" y="2443324"/>
            <a:ext cx="1362403" cy="2531492"/>
          </a:xfrm>
          <a:custGeom>
            <a:avLst/>
            <a:gdLst/>
            <a:ahLst/>
            <a:cxnLst/>
            <a:rect r="r" b="b" t="t" l="l"/>
            <a:pathLst>
              <a:path h="2531492" w="1362403">
                <a:moveTo>
                  <a:pt x="0" y="0"/>
                </a:moveTo>
                <a:lnTo>
                  <a:pt x="1362404" y="0"/>
                </a:lnTo>
                <a:lnTo>
                  <a:pt x="1362404" y="2531492"/>
                </a:lnTo>
                <a:lnTo>
                  <a:pt x="0" y="2531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70880" y="1383234"/>
            <a:ext cx="1180961" cy="2662002"/>
          </a:xfrm>
          <a:custGeom>
            <a:avLst/>
            <a:gdLst/>
            <a:ahLst/>
            <a:cxnLst/>
            <a:rect r="r" b="b" t="t" l="l"/>
            <a:pathLst>
              <a:path h="2662002" w="1180961">
                <a:moveTo>
                  <a:pt x="0" y="0"/>
                </a:moveTo>
                <a:lnTo>
                  <a:pt x="1180961" y="0"/>
                </a:lnTo>
                <a:lnTo>
                  <a:pt x="1180961" y="2662002"/>
                </a:lnTo>
                <a:lnTo>
                  <a:pt x="0" y="2662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672712">
            <a:off x="-3310288" y="-5872972"/>
            <a:ext cx="9572748" cy="10364196"/>
          </a:xfrm>
          <a:custGeom>
            <a:avLst/>
            <a:gdLst/>
            <a:ahLst/>
            <a:cxnLst/>
            <a:rect r="r" b="b" t="t" l="l"/>
            <a:pathLst>
              <a:path h="10364196" w="9572748">
                <a:moveTo>
                  <a:pt x="0" y="0"/>
                </a:moveTo>
                <a:lnTo>
                  <a:pt x="9572748" y="0"/>
                </a:lnTo>
                <a:lnTo>
                  <a:pt x="9572748" y="10364196"/>
                </a:lnTo>
                <a:lnTo>
                  <a:pt x="0" y="10364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6365">
            <a:off x="13873725" y="4957346"/>
            <a:ext cx="3497479" cy="4049712"/>
          </a:xfrm>
          <a:custGeom>
            <a:avLst/>
            <a:gdLst/>
            <a:ahLst/>
            <a:cxnLst/>
            <a:rect r="r" b="b" t="t" l="l"/>
            <a:pathLst>
              <a:path h="4049712" w="3497479">
                <a:moveTo>
                  <a:pt x="0" y="0"/>
                </a:moveTo>
                <a:lnTo>
                  <a:pt x="3497479" y="0"/>
                </a:lnTo>
                <a:lnTo>
                  <a:pt x="3497479" y="4049713"/>
                </a:lnTo>
                <a:lnTo>
                  <a:pt x="0" y="40497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119357" y="8412747"/>
            <a:ext cx="7041036" cy="97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50"/>
              </a:lnSpc>
            </a:pPr>
            <a:r>
              <a:rPr lang="en-US" sz="6200">
                <a:solidFill>
                  <a:srgbClr val="FFC9B3"/>
                </a:solidFill>
                <a:latin typeface="Nunito Bold Bold Italics"/>
              </a:rPr>
              <a:t>STREAMLINING...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F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33963" y="3627575"/>
            <a:ext cx="6060336" cy="8384224"/>
          </a:xfrm>
          <a:custGeom>
            <a:avLst/>
            <a:gdLst/>
            <a:ahLst/>
            <a:cxnLst/>
            <a:rect r="r" b="b" t="t" l="l"/>
            <a:pathLst>
              <a:path h="8384224" w="6060336">
                <a:moveTo>
                  <a:pt x="0" y="0"/>
                </a:moveTo>
                <a:lnTo>
                  <a:pt x="6060336" y="0"/>
                </a:lnTo>
                <a:lnTo>
                  <a:pt x="6060336" y="8384224"/>
                </a:lnTo>
                <a:lnTo>
                  <a:pt x="0" y="8384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366433" y="2886060"/>
            <a:ext cx="7956059" cy="1868396"/>
            <a:chOff x="0" y="0"/>
            <a:chExt cx="1268996" cy="2980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8996" cy="298010"/>
            </a:xfrm>
            <a:custGeom>
              <a:avLst/>
              <a:gdLst/>
              <a:ahLst/>
              <a:cxnLst/>
              <a:rect r="r" b="b" t="t" l="l"/>
              <a:pathLst>
                <a:path h="298010" w="1268996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42875"/>
              <a:ext cx="1268996" cy="440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21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37678" y="3287344"/>
            <a:ext cx="10696286" cy="5970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2"/>
              </a:lnSpc>
              <a:spcBef>
                <a:spcPct val="0"/>
              </a:spcBef>
            </a:pPr>
            <a:r>
              <a:rPr lang="en-US" sz="3422">
                <a:solidFill>
                  <a:srgbClr val="FFFFFF"/>
                </a:solidFill>
                <a:latin typeface="Montserrat Bold"/>
              </a:rPr>
              <a:t>Skin lesion detection using the HAM10000 (Human Against Machine with 10000 training images) dataset </a:t>
            </a:r>
            <a:r>
              <a:rPr lang="en-US" sz="3422">
                <a:solidFill>
                  <a:srgbClr val="593EA1"/>
                </a:solidFill>
                <a:latin typeface="Montserrat Bold"/>
              </a:rPr>
              <a:t>involves the development of a machine learning model to identify and classify skin lesions based on dermatoscopic images. </a:t>
            </a:r>
            <a:r>
              <a:rPr lang="en-US" sz="3422">
                <a:solidFill>
                  <a:srgbClr val="FFFFFF"/>
                </a:solidFill>
                <a:latin typeface="Montserrat Bold"/>
              </a:rPr>
              <a:t>The HAM10000 dataset is a collection of high-quality skin lesion images that encompass a variety of skin conditions, including melanoma, nevus, and seborrheic keratosis.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2288625">
            <a:off x="-3228382" y="5477248"/>
            <a:ext cx="9572748" cy="10364196"/>
          </a:xfrm>
          <a:custGeom>
            <a:avLst/>
            <a:gdLst/>
            <a:ahLst/>
            <a:cxnLst/>
            <a:rect r="r" b="b" t="t" l="l"/>
            <a:pathLst>
              <a:path h="10364196" w="9572748">
                <a:moveTo>
                  <a:pt x="0" y="0"/>
                </a:moveTo>
                <a:lnTo>
                  <a:pt x="9572748" y="0"/>
                </a:lnTo>
                <a:lnTo>
                  <a:pt x="9572748" y="10364196"/>
                </a:lnTo>
                <a:lnTo>
                  <a:pt x="0" y="10364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03168" y="6784290"/>
            <a:ext cx="2463736" cy="4114800"/>
          </a:xfrm>
          <a:custGeom>
            <a:avLst/>
            <a:gdLst/>
            <a:ahLst/>
            <a:cxnLst/>
            <a:rect r="r" b="b" t="t" l="l"/>
            <a:pathLst>
              <a:path h="4114800" w="2463736">
                <a:moveTo>
                  <a:pt x="0" y="0"/>
                </a:moveTo>
                <a:lnTo>
                  <a:pt x="2463736" y="0"/>
                </a:lnTo>
                <a:lnTo>
                  <a:pt x="24637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53248" y="259973"/>
            <a:ext cx="1928158" cy="1928158"/>
          </a:xfrm>
          <a:custGeom>
            <a:avLst/>
            <a:gdLst/>
            <a:ahLst/>
            <a:cxnLst/>
            <a:rect r="r" b="b" t="t" l="l"/>
            <a:pathLst>
              <a:path h="1928158" w="1928158">
                <a:moveTo>
                  <a:pt x="0" y="0"/>
                </a:moveTo>
                <a:lnTo>
                  <a:pt x="1928158" y="0"/>
                </a:lnTo>
                <a:lnTo>
                  <a:pt x="1928158" y="1928158"/>
                </a:lnTo>
                <a:lnTo>
                  <a:pt x="0" y="1928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533" y="259973"/>
            <a:ext cx="4962187" cy="4807119"/>
          </a:xfrm>
          <a:custGeom>
            <a:avLst/>
            <a:gdLst/>
            <a:ahLst/>
            <a:cxnLst/>
            <a:rect r="r" b="b" t="t" l="l"/>
            <a:pathLst>
              <a:path h="4807119" w="4962187">
                <a:moveTo>
                  <a:pt x="0" y="0"/>
                </a:moveTo>
                <a:lnTo>
                  <a:pt x="4962187" y="0"/>
                </a:lnTo>
                <a:lnTo>
                  <a:pt x="4962187" y="4807118"/>
                </a:lnTo>
                <a:lnTo>
                  <a:pt x="0" y="48071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937318" y="1175861"/>
            <a:ext cx="11400466" cy="193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86"/>
              </a:lnSpc>
              <a:spcBef>
                <a:spcPct val="0"/>
              </a:spcBef>
            </a:pPr>
            <a:r>
              <a:rPr lang="en-US" sz="5418">
                <a:solidFill>
                  <a:srgbClr val="05066D"/>
                </a:solidFill>
                <a:latin typeface="Cocomat Pro Heavy"/>
              </a:rPr>
              <a:t>SKIN LESION DETECTION USING HAM10000 DATASET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6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34552">
            <a:off x="-3762117" y="5853461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1960">
            <a:off x="13007743" y="-6270330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9" y="0"/>
                </a:lnTo>
                <a:lnTo>
                  <a:pt x="13483299" y="14598060"/>
                </a:lnTo>
                <a:lnTo>
                  <a:pt x="0" y="14598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42428">
            <a:off x="-3603131" y="-3869286"/>
            <a:ext cx="8552711" cy="9259825"/>
          </a:xfrm>
          <a:custGeom>
            <a:avLst/>
            <a:gdLst/>
            <a:ahLst/>
            <a:cxnLst/>
            <a:rect r="r" b="b" t="t" l="l"/>
            <a:pathLst>
              <a:path h="9259825" w="8552711">
                <a:moveTo>
                  <a:pt x="0" y="0"/>
                </a:moveTo>
                <a:lnTo>
                  <a:pt x="8552711" y="0"/>
                </a:lnTo>
                <a:lnTo>
                  <a:pt x="8552711" y="9259825"/>
                </a:lnTo>
                <a:lnTo>
                  <a:pt x="0" y="9259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96359" y="7002450"/>
            <a:ext cx="6211019" cy="4114800"/>
          </a:xfrm>
          <a:custGeom>
            <a:avLst/>
            <a:gdLst/>
            <a:ahLst/>
            <a:cxnLst/>
            <a:rect r="r" b="b" t="t" l="l"/>
            <a:pathLst>
              <a:path h="4114800" w="6211019">
                <a:moveTo>
                  <a:pt x="0" y="0"/>
                </a:moveTo>
                <a:lnTo>
                  <a:pt x="6211019" y="0"/>
                </a:lnTo>
                <a:lnTo>
                  <a:pt x="62110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3178891" cy="3023920"/>
          </a:xfrm>
          <a:custGeom>
            <a:avLst/>
            <a:gdLst/>
            <a:ahLst/>
            <a:cxnLst/>
            <a:rect r="r" b="b" t="t" l="l"/>
            <a:pathLst>
              <a:path h="3023920" w="3178891">
                <a:moveTo>
                  <a:pt x="0" y="0"/>
                </a:moveTo>
                <a:lnTo>
                  <a:pt x="3178891" y="0"/>
                </a:lnTo>
                <a:lnTo>
                  <a:pt x="3178891" y="3023920"/>
                </a:lnTo>
                <a:lnTo>
                  <a:pt x="0" y="30239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96807" y="519748"/>
            <a:ext cx="5933459" cy="97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50"/>
              </a:lnSpc>
            </a:pPr>
            <a:r>
              <a:rPr lang="en-US" sz="6200">
                <a:solidFill>
                  <a:srgbClr val="0075B2"/>
                </a:solidFill>
                <a:latin typeface="Nunito Bold Bold"/>
              </a:rPr>
              <a:t>OVERVIEW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69303" y="1771018"/>
            <a:ext cx="15155018" cy="7652504"/>
            <a:chOff x="0" y="0"/>
            <a:chExt cx="3991445" cy="20154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91445" cy="2015474"/>
            </a:xfrm>
            <a:custGeom>
              <a:avLst/>
              <a:gdLst/>
              <a:ahLst/>
              <a:cxnLst/>
              <a:rect r="r" b="b" t="t" l="l"/>
              <a:pathLst>
                <a:path h="2015474" w="3991445">
                  <a:moveTo>
                    <a:pt x="6130" y="0"/>
                  </a:moveTo>
                  <a:lnTo>
                    <a:pt x="3985315" y="0"/>
                  </a:lnTo>
                  <a:cubicBezTo>
                    <a:pt x="3988701" y="0"/>
                    <a:pt x="3991445" y="2745"/>
                    <a:pt x="3991445" y="6130"/>
                  </a:cubicBezTo>
                  <a:lnTo>
                    <a:pt x="3991445" y="2009344"/>
                  </a:lnTo>
                  <a:cubicBezTo>
                    <a:pt x="3991445" y="2010970"/>
                    <a:pt x="3990799" y="2012529"/>
                    <a:pt x="3989649" y="2013679"/>
                  </a:cubicBezTo>
                  <a:cubicBezTo>
                    <a:pt x="3988500" y="2014828"/>
                    <a:pt x="3986941" y="2015474"/>
                    <a:pt x="3985315" y="2015474"/>
                  </a:cubicBezTo>
                  <a:lnTo>
                    <a:pt x="6130" y="2015474"/>
                  </a:lnTo>
                  <a:cubicBezTo>
                    <a:pt x="2745" y="2015474"/>
                    <a:pt x="0" y="2012730"/>
                    <a:pt x="0" y="2009344"/>
                  </a:cubicBezTo>
                  <a:lnTo>
                    <a:pt x="0" y="6130"/>
                  </a:lnTo>
                  <a:cubicBezTo>
                    <a:pt x="0" y="4504"/>
                    <a:pt x="646" y="2945"/>
                    <a:pt x="1795" y="1795"/>
                  </a:cubicBezTo>
                  <a:cubicBezTo>
                    <a:pt x="2945" y="646"/>
                    <a:pt x="4504" y="0"/>
                    <a:pt x="6130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991445" cy="2063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82928" indent="-291464" lvl="1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5C3224"/>
                  </a:solidFill>
                  <a:latin typeface="Nunito Semi-Bold"/>
                </a:rPr>
                <a:t>Dataset:</a:t>
              </a:r>
              <a:r>
                <a:rPr lang="en-US" sz="2699">
                  <a:solidFill>
                    <a:srgbClr val="5C3224"/>
                  </a:solidFill>
                  <a:latin typeface="Nunito"/>
                </a:rPr>
                <a:t> The HAM10000 dataset contains images of skin lesions, along with clinical metadata such as patient age, sex, and lesion type. </a:t>
              </a:r>
            </a:p>
            <a:p>
              <a:pPr marL="582928" indent="-291464" lvl="1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5C3224"/>
                  </a:solidFill>
                  <a:latin typeface="Nunito Semi-Bold"/>
                </a:rPr>
                <a:t>Objective:</a:t>
              </a:r>
              <a:r>
                <a:rPr lang="en-US" sz="2699">
                  <a:solidFill>
                    <a:srgbClr val="5C3224"/>
                  </a:solidFill>
                  <a:latin typeface="Nunito"/>
                </a:rPr>
                <a:t> The primary goal of the project is to create a skin lesion detection system capable of accurately classifying lesions into different categories, particularly distinguishing between benign and malignant lesions.</a:t>
              </a:r>
            </a:p>
            <a:p>
              <a:pPr marL="582928" indent="-291464" lvl="1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5C3224"/>
                  </a:solidFill>
                  <a:latin typeface="Nunito Semi-Bold"/>
                </a:rPr>
                <a:t>Data Preprocessing:</a:t>
              </a:r>
              <a:r>
                <a:rPr lang="en-US" sz="2699">
                  <a:solidFill>
                    <a:srgbClr val="5C3224"/>
                  </a:solidFill>
                  <a:latin typeface="Nunito"/>
                </a:rPr>
                <a:t> The images in the dataset may undergo preprocessing steps such as resizing, normalization, and augmentation to enhance model generalization. </a:t>
              </a:r>
            </a:p>
            <a:p>
              <a:pPr marL="582928" indent="-291464" lvl="1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5C3224"/>
                  </a:solidFill>
                  <a:latin typeface="Nunito Semi-Bold"/>
                </a:rPr>
                <a:t>Model Architecture:</a:t>
              </a:r>
              <a:r>
                <a:rPr lang="en-US" sz="2699">
                  <a:solidFill>
                    <a:srgbClr val="5C3224"/>
                  </a:solidFill>
                  <a:latin typeface="Nunito"/>
                </a:rPr>
                <a:t> Deep learning models, often based on convolutional neural networks (CNNs), are commonly employed for image classification tasks.</a:t>
              </a:r>
            </a:p>
            <a:p>
              <a:pPr marL="582928" indent="-291464" lvl="1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5C3224"/>
                  </a:solidFill>
                  <a:latin typeface="Nunito Semi-Bold"/>
                </a:rPr>
                <a:t>Training:</a:t>
              </a:r>
              <a:r>
                <a:rPr lang="en-US" sz="2699">
                  <a:solidFill>
                    <a:srgbClr val="5C3224"/>
                  </a:solidFill>
                  <a:latin typeface="Nunito"/>
                </a:rPr>
                <a:t> The model is trained using a portion of the dataset, with the goal of learning patterns and features associated with different skin lesion classes. Training involves optimizing the model's parameters based on a specified loss function.</a:t>
              </a:r>
            </a:p>
            <a:p>
              <a:pPr marL="582928" indent="-291464" lvl="1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5C3224"/>
                  </a:solidFill>
                  <a:latin typeface="Nunito Semi-Bold"/>
                </a:rPr>
                <a:t>Results and Evaluation:</a:t>
              </a:r>
              <a:r>
                <a:rPr lang="en-US" sz="2699">
                  <a:solidFill>
                    <a:srgbClr val="5C3224"/>
                  </a:solidFill>
                  <a:latin typeface="Nunito"/>
                </a:rPr>
                <a:t> The project's success is measured by the model's ability to accurately classify skin lesions. Performance metrics are crucial in determining how well the model generalizes to real-world scenarios and its potential for clinical application.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6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860800"/>
          </a:xfrm>
          <a:custGeom>
            <a:avLst/>
            <a:gdLst/>
            <a:ahLst/>
            <a:cxnLst/>
            <a:rect r="r" b="b" t="t" l="l"/>
            <a:pathLst>
              <a:path h="3860800" w="18288000">
                <a:moveTo>
                  <a:pt x="0" y="0"/>
                </a:moveTo>
                <a:lnTo>
                  <a:pt x="18288000" y="0"/>
                </a:lnTo>
                <a:lnTo>
                  <a:pt x="18288000" y="3860800"/>
                </a:lnTo>
                <a:lnTo>
                  <a:pt x="0" y="386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0171" y="1737932"/>
            <a:ext cx="9985553" cy="8359306"/>
          </a:xfrm>
          <a:custGeom>
            <a:avLst/>
            <a:gdLst/>
            <a:ahLst/>
            <a:cxnLst/>
            <a:rect r="r" b="b" t="t" l="l"/>
            <a:pathLst>
              <a:path h="8359306" w="9985553">
                <a:moveTo>
                  <a:pt x="0" y="0"/>
                </a:moveTo>
                <a:lnTo>
                  <a:pt x="9985554" y="0"/>
                </a:lnTo>
                <a:lnTo>
                  <a:pt x="9985554" y="8359306"/>
                </a:lnTo>
                <a:lnTo>
                  <a:pt x="0" y="8359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23208" y="2153983"/>
            <a:ext cx="7451520" cy="7104317"/>
          </a:xfrm>
          <a:custGeom>
            <a:avLst/>
            <a:gdLst/>
            <a:ahLst/>
            <a:cxnLst/>
            <a:rect r="r" b="b" t="t" l="l"/>
            <a:pathLst>
              <a:path h="7104317" w="7451520">
                <a:moveTo>
                  <a:pt x="0" y="0"/>
                </a:moveTo>
                <a:lnTo>
                  <a:pt x="7451521" y="0"/>
                </a:lnTo>
                <a:lnTo>
                  <a:pt x="7451521" y="7104317"/>
                </a:lnTo>
                <a:lnTo>
                  <a:pt x="0" y="7104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68413" y="519748"/>
            <a:ext cx="8451646" cy="97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50"/>
              </a:lnSpc>
            </a:pPr>
            <a:r>
              <a:rPr lang="en-US" sz="6200">
                <a:solidFill>
                  <a:srgbClr val="000000"/>
                </a:solidFill>
                <a:latin typeface="Nunito Bold Bold"/>
              </a:rPr>
              <a:t>HAM10000 DATASET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84079" y="9487794"/>
            <a:ext cx="10529779" cy="37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u="sng">
                <a:solidFill>
                  <a:srgbClr val="0075B2"/>
                </a:solidFill>
                <a:latin typeface="Nunito Bold"/>
                <a:hlinkClick r:id="rId5" tooltip="https://rdcu.be/dtqiI"/>
              </a:rPr>
              <a:t>Source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6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762117" y="5970932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1960">
            <a:off x="13007743" y="-6270330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9" y="0"/>
                </a:lnTo>
                <a:lnTo>
                  <a:pt x="13483299" y="14598060"/>
                </a:lnTo>
                <a:lnTo>
                  <a:pt x="0" y="14598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42428">
            <a:off x="-3603131" y="-3869286"/>
            <a:ext cx="8552711" cy="9259825"/>
          </a:xfrm>
          <a:custGeom>
            <a:avLst/>
            <a:gdLst/>
            <a:ahLst/>
            <a:cxnLst/>
            <a:rect r="r" b="b" t="t" l="l"/>
            <a:pathLst>
              <a:path h="9259825" w="8552711">
                <a:moveTo>
                  <a:pt x="0" y="0"/>
                </a:moveTo>
                <a:lnTo>
                  <a:pt x="8552711" y="0"/>
                </a:lnTo>
                <a:lnTo>
                  <a:pt x="8552711" y="9259825"/>
                </a:lnTo>
                <a:lnTo>
                  <a:pt x="0" y="9259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2510198" cy="2387826"/>
          </a:xfrm>
          <a:custGeom>
            <a:avLst/>
            <a:gdLst/>
            <a:ahLst/>
            <a:cxnLst/>
            <a:rect r="r" b="b" t="t" l="l"/>
            <a:pathLst>
              <a:path h="2387826" w="2510198">
                <a:moveTo>
                  <a:pt x="0" y="0"/>
                </a:moveTo>
                <a:lnTo>
                  <a:pt x="2510198" y="0"/>
                </a:lnTo>
                <a:lnTo>
                  <a:pt x="2510198" y="2387826"/>
                </a:lnTo>
                <a:lnTo>
                  <a:pt x="0" y="2387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9773" y="1697476"/>
            <a:ext cx="6813336" cy="5699873"/>
          </a:xfrm>
          <a:custGeom>
            <a:avLst/>
            <a:gdLst/>
            <a:ahLst/>
            <a:cxnLst/>
            <a:rect r="r" b="b" t="t" l="l"/>
            <a:pathLst>
              <a:path h="5699873" w="6813336">
                <a:moveTo>
                  <a:pt x="0" y="0"/>
                </a:moveTo>
                <a:lnTo>
                  <a:pt x="6813337" y="0"/>
                </a:lnTo>
                <a:lnTo>
                  <a:pt x="6813337" y="5699872"/>
                </a:lnTo>
                <a:lnTo>
                  <a:pt x="0" y="5699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36234" y="4214696"/>
            <a:ext cx="6857180" cy="5736551"/>
          </a:xfrm>
          <a:custGeom>
            <a:avLst/>
            <a:gdLst/>
            <a:ahLst/>
            <a:cxnLst/>
            <a:rect r="r" b="b" t="t" l="l"/>
            <a:pathLst>
              <a:path h="5736551" w="6857180">
                <a:moveTo>
                  <a:pt x="0" y="0"/>
                </a:moveTo>
                <a:lnTo>
                  <a:pt x="6857180" y="0"/>
                </a:lnTo>
                <a:lnTo>
                  <a:pt x="6857180" y="5736551"/>
                </a:lnTo>
                <a:lnTo>
                  <a:pt x="0" y="57365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83548" y="5792154"/>
            <a:ext cx="5319617" cy="3989713"/>
          </a:xfrm>
          <a:custGeom>
            <a:avLst/>
            <a:gdLst/>
            <a:ahLst/>
            <a:cxnLst/>
            <a:rect r="r" b="b" t="t" l="l"/>
            <a:pathLst>
              <a:path h="3989713" w="5319617">
                <a:moveTo>
                  <a:pt x="0" y="0"/>
                </a:moveTo>
                <a:lnTo>
                  <a:pt x="5319617" y="0"/>
                </a:lnTo>
                <a:lnTo>
                  <a:pt x="5319617" y="3989713"/>
                </a:lnTo>
                <a:lnTo>
                  <a:pt x="0" y="39897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93269" y="1730935"/>
            <a:ext cx="4876554" cy="3657415"/>
          </a:xfrm>
          <a:custGeom>
            <a:avLst/>
            <a:gdLst/>
            <a:ahLst/>
            <a:cxnLst/>
            <a:rect r="r" b="b" t="t" l="l"/>
            <a:pathLst>
              <a:path h="3657415" w="4876554">
                <a:moveTo>
                  <a:pt x="0" y="0"/>
                </a:moveTo>
                <a:lnTo>
                  <a:pt x="4876554" y="0"/>
                </a:lnTo>
                <a:lnTo>
                  <a:pt x="4876554" y="3657415"/>
                </a:lnTo>
                <a:lnTo>
                  <a:pt x="0" y="365741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82746" y="2718704"/>
            <a:ext cx="4876554" cy="3657415"/>
          </a:xfrm>
          <a:custGeom>
            <a:avLst/>
            <a:gdLst/>
            <a:ahLst/>
            <a:cxnLst/>
            <a:rect r="r" b="b" t="t" l="l"/>
            <a:pathLst>
              <a:path h="3657415" w="4876554">
                <a:moveTo>
                  <a:pt x="0" y="0"/>
                </a:moveTo>
                <a:lnTo>
                  <a:pt x="4876554" y="0"/>
                </a:lnTo>
                <a:lnTo>
                  <a:pt x="4876554" y="3657416"/>
                </a:lnTo>
                <a:lnTo>
                  <a:pt x="0" y="365741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918177" y="519748"/>
            <a:ext cx="8451646" cy="97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50"/>
              </a:lnSpc>
            </a:pPr>
            <a:r>
              <a:rPr lang="en-US" sz="6200">
                <a:solidFill>
                  <a:srgbClr val="0075B2"/>
                </a:solidFill>
                <a:latin typeface="Nunito Bold Bold"/>
              </a:rPr>
              <a:t>HAM10000 DATASET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6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762117" y="5970932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1960">
            <a:off x="13248846" y="-5779792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42428">
            <a:off x="-3603131" y="-3869286"/>
            <a:ext cx="8552711" cy="9259825"/>
          </a:xfrm>
          <a:custGeom>
            <a:avLst/>
            <a:gdLst/>
            <a:ahLst/>
            <a:cxnLst/>
            <a:rect r="r" b="b" t="t" l="l"/>
            <a:pathLst>
              <a:path h="9259825" w="8552711">
                <a:moveTo>
                  <a:pt x="0" y="0"/>
                </a:moveTo>
                <a:lnTo>
                  <a:pt x="8552711" y="0"/>
                </a:lnTo>
                <a:lnTo>
                  <a:pt x="8552711" y="9259825"/>
                </a:lnTo>
                <a:lnTo>
                  <a:pt x="0" y="9259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95670" y="6683602"/>
            <a:ext cx="6211019" cy="4114800"/>
          </a:xfrm>
          <a:custGeom>
            <a:avLst/>
            <a:gdLst/>
            <a:ahLst/>
            <a:cxnLst/>
            <a:rect r="r" b="b" t="t" l="l"/>
            <a:pathLst>
              <a:path h="4114800" w="6211019">
                <a:moveTo>
                  <a:pt x="0" y="0"/>
                </a:moveTo>
                <a:lnTo>
                  <a:pt x="6211019" y="0"/>
                </a:lnTo>
                <a:lnTo>
                  <a:pt x="62110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2510198" cy="2387826"/>
          </a:xfrm>
          <a:custGeom>
            <a:avLst/>
            <a:gdLst/>
            <a:ahLst/>
            <a:cxnLst/>
            <a:rect r="r" b="b" t="t" l="l"/>
            <a:pathLst>
              <a:path h="2387826" w="2510198">
                <a:moveTo>
                  <a:pt x="0" y="0"/>
                </a:moveTo>
                <a:lnTo>
                  <a:pt x="2510198" y="0"/>
                </a:lnTo>
                <a:lnTo>
                  <a:pt x="2510198" y="2387826"/>
                </a:lnTo>
                <a:lnTo>
                  <a:pt x="0" y="23878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56892" y="2271176"/>
            <a:ext cx="15174216" cy="7719060"/>
            <a:chOff x="0" y="0"/>
            <a:chExt cx="3996501" cy="20330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96501" cy="2033004"/>
            </a:xfrm>
            <a:custGeom>
              <a:avLst/>
              <a:gdLst/>
              <a:ahLst/>
              <a:cxnLst/>
              <a:rect r="r" b="b" t="t" l="l"/>
              <a:pathLst>
                <a:path h="2033004" w="3996501">
                  <a:moveTo>
                    <a:pt x="6122" y="0"/>
                  </a:moveTo>
                  <a:lnTo>
                    <a:pt x="3990379" y="0"/>
                  </a:lnTo>
                  <a:cubicBezTo>
                    <a:pt x="3992003" y="0"/>
                    <a:pt x="3993560" y="645"/>
                    <a:pt x="3994708" y="1793"/>
                  </a:cubicBezTo>
                  <a:cubicBezTo>
                    <a:pt x="3995856" y="2941"/>
                    <a:pt x="3996501" y="4499"/>
                    <a:pt x="3996501" y="6122"/>
                  </a:cubicBezTo>
                  <a:lnTo>
                    <a:pt x="3996501" y="2026881"/>
                  </a:lnTo>
                  <a:cubicBezTo>
                    <a:pt x="3996501" y="2030263"/>
                    <a:pt x="3993760" y="2033004"/>
                    <a:pt x="3990379" y="2033004"/>
                  </a:cubicBezTo>
                  <a:lnTo>
                    <a:pt x="6122" y="2033004"/>
                  </a:lnTo>
                  <a:cubicBezTo>
                    <a:pt x="2741" y="2033004"/>
                    <a:pt x="0" y="2030263"/>
                    <a:pt x="0" y="2026881"/>
                  </a:cubicBezTo>
                  <a:lnTo>
                    <a:pt x="0" y="6122"/>
                  </a:lnTo>
                  <a:cubicBezTo>
                    <a:pt x="0" y="2741"/>
                    <a:pt x="2741" y="0"/>
                    <a:pt x="6122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996501" cy="2071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 Bold"/>
                </a:rPr>
                <a:t>Exploratory Data Analysis (EDA)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 is a critical phase in the data analysis process where the primary goal is to gain insights into the structure, distribution, and characteristics of a dataset. It involves using statistical and visual methods to understand the patterns, relationships, and potential outliers within the data. EDA serves as a foundation for more advanced analyses and model building.</a:t>
              </a:r>
            </a:p>
            <a:p>
              <a:pPr algn="ctr">
                <a:lnSpc>
                  <a:spcPts val="3080"/>
                </a:lnSpc>
              </a:pPr>
            </a:p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5C3224"/>
                  </a:solidFill>
                  <a:latin typeface="Nunito"/>
                </a:rPr>
                <a:t> </a:t>
              </a:r>
              <a:r>
                <a:rPr lang="en-US" sz="2200">
                  <a:solidFill>
                    <a:srgbClr val="5C3224"/>
                  </a:solidFill>
                  <a:latin typeface="Nunito Bold"/>
                </a:rPr>
                <a:t>Key Aspects include</a:t>
              </a:r>
              <a:r>
                <a:rPr lang="en-US" sz="2200">
                  <a:solidFill>
                    <a:srgbClr val="5C3224"/>
                  </a:solidFill>
                  <a:latin typeface="Nunito"/>
                </a:rPr>
                <a:t> : </a:t>
              </a:r>
            </a:p>
            <a:p>
              <a:pPr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5C3224"/>
                  </a:solidFill>
                  <a:latin typeface="Nunito Semi-Bold"/>
                </a:rPr>
                <a:t>Data Summarization</a:t>
              </a:r>
            </a:p>
            <a:p>
              <a:pPr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5C3224"/>
                  </a:solidFill>
                  <a:latin typeface="Nunito Semi-Bold"/>
                </a:rPr>
                <a:t>Univariate Analysis</a:t>
              </a:r>
            </a:p>
            <a:p>
              <a:pPr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5C3224"/>
                  </a:solidFill>
                  <a:latin typeface="Nunito Semi-Bold"/>
                </a:rPr>
                <a:t>Bivariate Analysis</a:t>
              </a:r>
            </a:p>
            <a:p>
              <a:pPr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5C3224"/>
                  </a:solidFill>
                  <a:latin typeface="Nunito Semi-Bold"/>
                </a:rPr>
                <a:t>Multivariate Analysis</a:t>
              </a:r>
            </a:p>
            <a:p>
              <a:pPr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5C3224"/>
                  </a:solidFill>
                  <a:latin typeface="Nunito Semi-Bold"/>
                </a:rPr>
                <a:t>Handling Missing Data</a:t>
              </a:r>
            </a:p>
            <a:p>
              <a:pPr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5C3224"/>
                  </a:solidFill>
                  <a:latin typeface="Nunito Semi-Bold"/>
                </a:rPr>
                <a:t>Outlier Detection</a:t>
              </a:r>
            </a:p>
            <a:p>
              <a:pPr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5C3224"/>
                  </a:solidFill>
                  <a:latin typeface="Nunito Semi-Bold"/>
                </a:rPr>
                <a:t>Data Visualization</a:t>
              </a:r>
            </a:p>
            <a:p>
              <a:pPr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5C3224"/>
                  </a:solidFill>
                  <a:latin typeface="Nunito Semi-Bold"/>
                </a:rPr>
                <a:t>Statistical Testing</a:t>
              </a:r>
            </a:p>
            <a:p>
              <a:pPr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5C3224"/>
                  </a:solidFill>
                  <a:latin typeface="Nunito Semi-Bold"/>
                </a:rPr>
                <a:t>Feature Engineering</a:t>
              </a:r>
            </a:p>
            <a:p>
              <a:pPr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5C3224"/>
                  </a:solidFill>
                  <a:latin typeface="Nunito Semi-Bold"/>
                </a:rPr>
                <a:t>Interactive Exploration</a:t>
              </a: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302025" y="194423"/>
            <a:ext cx="9683950" cy="196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6200">
                <a:solidFill>
                  <a:srgbClr val="0075B2"/>
                </a:solidFill>
                <a:latin typeface="Nunito Bold Bold"/>
              </a:rPr>
              <a:t>EXPLORATORY DATA ANALYSIS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6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672712">
            <a:off x="-3310288" y="-5872972"/>
            <a:ext cx="9572748" cy="10364196"/>
          </a:xfrm>
          <a:custGeom>
            <a:avLst/>
            <a:gdLst/>
            <a:ahLst/>
            <a:cxnLst/>
            <a:rect r="r" b="b" t="t" l="l"/>
            <a:pathLst>
              <a:path h="10364196" w="9572748">
                <a:moveTo>
                  <a:pt x="0" y="0"/>
                </a:moveTo>
                <a:lnTo>
                  <a:pt x="9572748" y="0"/>
                </a:lnTo>
                <a:lnTo>
                  <a:pt x="9572748" y="10364196"/>
                </a:lnTo>
                <a:lnTo>
                  <a:pt x="0" y="103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816066">
            <a:off x="10123210" y="-1731802"/>
            <a:ext cx="16888561" cy="14309217"/>
          </a:xfrm>
          <a:custGeom>
            <a:avLst/>
            <a:gdLst/>
            <a:ahLst/>
            <a:cxnLst/>
            <a:rect r="r" b="b" t="t" l="l"/>
            <a:pathLst>
              <a:path h="14309217" w="16888561">
                <a:moveTo>
                  <a:pt x="0" y="0"/>
                </a:moveTo>
                <a:lnTo>
                  <a:pt x="16888561" y="0"/>
                </a:lnTo>
                <a:lnTo>
                  <a:pt x="16888561" y="14309217"/>
                </a:lnTo>
                <a:lnTo>
                  <a:pt x="0" y="14309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5255" y="374753"/>
            <a:ext cx="12653704" cy="4768747"/>
          </a:xfrm>
          <a:custGeom>
            <a:avLst/>
            <a:gdLst/>
            <a:ahLst/>
            <a:cxnLst/>
            <a:rect r="r" b="b" t="t" l="l"/>
            <a:pathLst>
              <a:path h="4768747" w="12653704">
                <a:moveTo>
                  <a:pt x="0" y="0"/>
                </a:moveTo>
                <a:lnTo>
                  <a:pt x="12653704" y="0"/>
                </a:lnTo>
                <a:lnTo>
                  <a:pt x="12653704" y="4768747"/>
                </a:lnTo>
                <a:lnTo>
                  <a:pt x="0" y="47687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1185" y="5422806"/>
            <a:ext cx="11781844" cy="4216531"/>
          </a:xfrm>
          <a:custGeom>
            <a:avLst/>
            <a:gdLst/>
            <a:ahLst/>
            <a:cxnLst/>
            <a:rect r="r" b="b" t="t" l="l"/>
            <a:pathLst>
              <a:path h="4216531" w="11781844">
                <a:moveTo>
                  <a:pt x="0" y="0"/>
                </a:moveTo>
                <a:lnTo>
                  <a:pt x="11781844" y="0"/>
                </a:lnTo>
                <a:lnTo>
                  <a:pt x="11781844" y="4216532"/>
                </a:lnTo>
                <a:lnTo>
                  <a:pt x="0" y="4216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3257931" y="1028700"/>
          <a:ext cx="4791412" cy="7323953"/>
        </p:xfrm>
        <a:graphic>
          <a:graphicData uri="http://schemas.openxmlformats.org/drawingml/2006/table">
            <a:tbl>
              <a:tblPr/>
              <a:tblGrid>
                <a:gridCol w="1447749"/>
                <a:gridCol w="3343663"/>
              </a:tblGrid>
              <a:tr h="10245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</a:rPr>
                        <a:t>bkl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</a:rPr>
                        <a:t>benign keratosis-like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5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</a:rPr>
                        <a:t>nv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</a:rPr>
                        <a:t>melanocytic nevi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90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</a:rPr>
                        <a:t>df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</a:rPr>
                        <a:t>dermatofibroma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22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</a:rPr>
                        <a:t>mel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</a:rPr>
                        <a:t>melanoma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06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</a:rPr>
                        <a:t>vasc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</a:rPr>
                        <a:t>pyogenic granulomas and hemorrhage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22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</a:rPr>
                        <a:t>bcc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</a:rPr>
                        <a:t>basal cell carcinoma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06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</a:rPr>
                        <a:t>akiec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</a:rPr>
                        <a:t>Actinic keratoses and intraepithelial carcinomae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4323897" y="365760"/>
            <a:ext cx="3078361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Nunito Bold"/>
              </a:rPr>
              <a:t>Disease chart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6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672712">
            <a:off x="-3310288" y="-5872972"/>
            <a:ext cx="9572748" cy="10364196"/>
          </a:xfrm>
          <a:custGeom>
            <a:avLst/>
            <a:gdLst/>
            <a:ahLst/>
            <a:cxnLst/>
            <a:rect r="r" b="b" t="t" l="l"/>
            <a:pathLst>
              <a:path h="10364196" w="9572748">
                <a:moveTo>
                  <a:pt x="0" y="0"/>
                </a:moveTo>
                <a:lnTo>
                  <a:pt x="9572748" y="0"/>
                </a:lnTo>
                <a:lnTo>
                  <a:pt x="9572748" y="10364196"/>
                </a:lnTo>
                <a:lnTo>
                  <a:pt x="0" y="103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816066">
            <a:off x="10207117" y="-1782147"/>
            <a:ext cx="16888561" cy="14309217"/>
          </a:xfrm>
          <a:custGeom>
            <a:avLst/>
            <a:gdLst/>
            <a:ahLst/>
            <a:cxnLst/>
            <a:rect r="r" b="b" t="t" l="l"/>
            <a:pathLst>
              <a:path h="14309217" w="16888561">
                <a:moveTo>
                  <a:pt x="0" y="0"/>
                </a:moveTo>
                <a:lnTo>
                  <a:pt x="16888562" y="0"/>
                </a:lnTo>
                <a:lnTo>
                  <a:pt x="16888562" y="14309218"/>
                </a:lnTo>
                <a:lnTo>
                  <a:pt x="0" y="14309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2625" y="290263"/>
            <a:ext cx="9585183" cy="5547531"/>
          </a:xfrm>
          <a:custGeom>
            <a:avLst/>
            <a:gdLst/>
            <a:ahLst/>
            <a:cxnLst/>
            <a:rect r="r" b="b" t="t" l="l"/>
            <a:pathLst>
              <a:path h="5547531" w="9585183">
                <a:moveTo>
                  <a:pt x="0" y="0"/>
                </a:moveTo>
                <a:lnTo>
                  <a:pt x="9585182" y="0"/>
                </a:lnTo>
                <a:lnTo>
                  <a:pt x="9585182" y="5547530"/>
                </a:lnTo>
                <a:lnTo>
                  <a:pt x="0" y="55475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39599" y="4506444"/>
            <a:ext cx="9693924" cy="5512053"/>
          </a:xfrm>
          <a:custGeom>
            <a:avLst/>
            <a:gdLst/>
            <a:ahLst/>
            <a:cxnLst/>
            <a:rect r="r" b="b" t="t" l="l"/>
            <a:pathLst>
              <a:path h="5512053" w="9693924">
                <a:moveTo>
                  <a:pt x="0" y="0"/>
                </a:moveTo>
                <a:lnTo>
                  <a:pt x="9693924" y="0"/>
                </a:lnTo>
                <a:lnTo>
                  <a:pt x="9693924" y="5512052"/>
                </a:lnTo>
                <a:lnTo>
                  <a:pt x="0" y="55120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DAF2xaQO0XY</dc:identifier>
  <dcterms:modified xsi:type="dcterms:W3CDTF">2011-08-01T06:04:30Z</dcterms:modified>
  <cp:revision>1</cp:revision>
  <dc:title>FInal CM Presentation</dc:title>
</cp:coreProperties>
</file>